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674" r:id="rId2"/>
    <p:sldMasterId id="2147483692" r:id="rId3"/>
  </p:sldMasterIdLst>
  <p:notesMasterIdLst>
    <p:notesMasterId r:id="rId24"/>
  </p:notesMasterIdLst>
  <p:handoutMasterIdLst>
    <p:handoutMasterId r:id="rId25"/>
  </p:handoutMasterIdLst>
  <p:sldIdLst>
    <p:sldId id="256" r:id="rId4"/>
    <p:sldId id="376" r:id="rId5"/>
    <p:sldId id="829" r:id="rId6"/>
    <p:sldId id="830" r:id="rId7"/>
    <p:sldId id="833" r:id="rId8"/>
    <p:sldId id="834" r:id="rId9"/>
    <p:sldId id="831" r:id="rId10"/>
    <p:sldId id="835" r:id="rId11"/>
    <p:sldId id="836" r:id="rId12"/>
    <p:sldId id="837" r:id="rId13"/>
    <p:sldId id="838" r:id="rId14"/>
    <p:sldId id="832" r:id="rId15"/>
    <p:sldId id="845" r:id="rId16"/>
    <p:sldId id="842" r:id="rId17"/>
    <p:sldId id="840" r:id="rId18"/>
    <p:sldId id="841" r:id="rId19"/>
    <p:sldId id="839" r:id="rId20"/>
    <p:sldId id="844" r:id="rId21"/>
    <p:sldId id="843" r:id="rId22"/>
    <p:sldId id="262" r:id="rId23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Expresso" initials="NE" lastIdx="1" clrIdx="0">
    <p:extLst>
      <p:ext uri="{19B8F6BF-5375-455C-9EA6-DF929625EA0E}">
        <p15:presenceInfo xmlns:p15="http://schemas.microsoft.com/office/powerpoint/2012/main" userId="1d5fcff185082b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3D4"/>
    <a:srgbClr val="CAE5A3"/>
    <a:srgbClr val="7DC858"/>
    <a:srgbClr val="C1FFDD"/>
    <a:srgbClr val="679BE7"/>
    <a:srgbClr val="274CE9"/>
    <a:srgbClr val="F4A70C"/>
    <a:srgbClr val="93CDDD"/>
    <a:srgbClr val="0091C4"/>
    <a:srgbClr val="888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3033" autoAdjust="0"/>
  </p:normalViewPr>
  <p:slideViewPr>
    <p:cSldViewPr snapToGrid="0">
      <p:cViewPr varScale="1">
        <p:scale>
          <a:sx n="61" d="100"/>
          <a:sy n="61" d="100"/>
        </p:scale>
        <p:origin x="720" y="4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05121-5FB1-4AEF-A3FC-AF930D74754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8BBADC-C299-4CB5-96F8-3046DE161F21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Smart Agriculture Objectives and Challenges</a:t>
          </a:r>
          <a:endParaRPr lang="en-US" dirty="0"/>
        </a:p>
      </dgm:t>
    </dgm:pt>
    <dgm:pt modelId="{F4D756AC-9E56-4B6C-AB39-8EBD9891606C}" type="parTrans" cxnId="{7982BC03-AC7E-4602-BB7F-5A2D614B0BE1}">
      <dgm:prSet/>
      <dgm:spPr/>
      <dgm:t>
        <a:bodyPr/>
        <a:lstStyle/>
        <a:p>
          <a:endParaRPr lang="en-US"/>
        </a:p>
      </dgm:t>
    </dgm:pt>
    <dgm:pt modelId="{815B59B0-6AF4-4CDE-AAF4-17240C5D40B0}" type="sibTrans" cxnId="{7982BC03-AC7E-4602-BB7F-5A2D614B0BE1}">
      <dgm:prSet/>
      <dgm:spPr/>
      <dgm:t>
        <a:bodyPr/>
        <a:lstStyle/>
        <a:p>
          <a:endParaRPr lang="en-US"/>
        </a:p>
      </dgm:t>
    </dgm:pt>
    <dgm:pt modelId="{A125616F-4BA7-41CC-BFA1-2D15D17F3093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Ecosystem Management Tools</a:t>
          </a:r>
          <a:endParaRPr lang="en-US" dirty="0"/>
        </a:p>
      </dgm:t>
    </dgm:pt>
    <dgm:pt modelId="{E6307A30-1C9B-4243-8DE7-2981D2586BB4}" type="parTrans" cxnId="{439C1572-C127-42D5-8635-9AB9F7F6FA5D}">
      <dgm:prSet/>
      <dgm:spPr/>
      <dgm:t>
        <a:bodyPr/>
        <a:lstStyle/>
        <a:p>
          <a:endParaRPr lang="en-US"/>
        </a:p>
      </dgm:t>
    </dgm:pt>
    <dgm:pt modelId="{B52AF498-4703-4BD6-B5D1-15AEA2F42FAF}" type="sibTrans" cxnId="{439C1572-C127-42D5-8635-9AB9F7F6FA5D}">
      <dgm:prSet/>
      <dgm:spPr/>
      <dgm:t>
        <a:bodyPr/>
        <a:lstStyle/>
        <a:p>
          <a:endParaRPr lang="en-US"/>
        </a:p>
      </dgm:t>
    </dgm:pt>
    <dgm:pt modelId="{D31C7B81-F38C-49B9-BB15-2F67D700E9BF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What is a Smart Ecosystem</a:t>
          </a:r>
        </a:p>
      </dgm:t>
    </dgm:pt>
    <dgm:pt modelId="{B60D881B-9230-4043-9F1A-F923088605DF}" type="parTrans" cxnId="{0AD5397F-2C4E-4DCE-9206-CB883E1E7266}">
      <dgm:prSet/>
      <dgm:spPr/>
      <dgm:t>
        <a:bodyPr/>
        <a:lstStyle/>
        <a:p>
          <a:endParaRPr lang="en-US"/>
        </a:p>
      </dgm:t>
    </dgm:pt>
    <dgm:pt modelId="{CA90D46D-C283-4298-A779-733F578AF2D8}" type="sibTrans" cxnId="{0AD5397F-2C4E-4DCE-9206-CB883E1E7266}">
      <dgm:prSet/>
      <dgm:spPr/>
      <dgm:t>
        <a:bodyPr/>
        <a:lstStyle/>
        <a:p>
          <a:endParaRPr lang="en-US"/>
        </a:p>
      </dgm:t>
    </dgm:pt>
    <dgm:pt modelId="{C438F01B-83F0-4542-BEAB-324E5CD1175F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Ecosystem Main Elements</a:t>
          </a:r>
        </a:p>
      </dgm:t>
    </dgm:pt>
    <dgm:pt modelId="{8F6D8042-C73C-42DA-ADD1-9473940E61C6}" type="parTrans" cxnId="{E0B75896-E1E2-463B-9C10-8CFE84A18323}">
      <dgm:prSet/>
      <dgm:spPr/>
      <dgm:t>
        <a:bodyPr/>
        <a:lstStyle/>
        <a:p>
          <a:endParaRPr lang="en-US"/>
        </a:p>
      </dgm:t>
    </dgm:pt>
    <dgm:pt modelId="{7605C7D1-738A-4321-BFC5-DB79D90CF350}" type="sibTrans" cxnId="{E0B75896-E1E2-463B-9C10-8CFE84A18323}">
      <dgm:prSet/>
      <dgm:spPr/>
      <dgm:t>
        <a:bodyPr/>
        <a:lstStyle/>
        <a:p>
          <a:endParaRPr lang="en-US"/>
        </a:p>
      </dgm:t>
    </dgm:pt>
    <dgm:pt modelId="{2E265E53-9FD0-41F3-B29F-9EA1FC0EC5A7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Why Smart Agriculture?</a:t>
          </a:r>
        </a:p>
      </dgm:t>
    </dgm:pt>
    <dgm:pt modelId="{784B7D37-4663-4C9D-B599-E5244CF64FBE}" type="parTrans" cxnId="{92D00531-6DA9-48CB-8B77-9B4345F9ADFD}">
      <dgm:prSet/>
      <dgm:spPr/>
      <dgm:t>
        <a:bodyPr/>
        <a:lstStyle/>
        <a:p>
          <a:endParaRPr lang="en-US"/>
        </a:p>
      </dgm:t>
    </dgm:pt>
    <dgm:pt modelId="{39B7C386-64FF-41DA-AF03-96FF34F2A09C}" type="sibTrans" cxnId="{92D00531-6DA9-48CB-8B77-9B4345F9ADFD}">
      <dgm:prSet/>
      <dgm:spPr/>
      <dgm:t>
        <a:bodyPr/>
        <a:lstStyle/>
        <a:p>
          <a:endParaRPr lang="en-US"/>
        </a:p>
      </dgm:t>
    </dgm:pt>
    <dgm:pt modelId="{3C8E91BD-6C27-4DFC-9657-F5AE0B19D8AA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Conclusion</a:t>
          </a:r>
          <a:endParaRPr lang="en-US" dirty="0"/>
        </a:p>
      </dgm:t>
    </dgm:pt>
    <dgm:pt modelId="{F6C9BF2C-96B1-4CEE-AE8A-DD39B90C259B}" type="parTrans" cxnId="{1B0DAFA6-8A23-41D0-808A-ED9A23938315}">
      <dgm:prSet/>
      <dgm:spPr/>
      <dgm:t>
        <a:bodyPr/>
        <a:lstStyle/>
        <a:p>
          <a:endParaRPr lang="en-US"/>
        </a:p>
      </dgm:t>
    </dgm:pt>
    <dgm:pt modelId="{6A0DE409-9BB8-4F2D-894F-E2F4A86C0EB8}" type="sibTrans" cxnId="{1B0DAFA6-8A23-41D0-808A-ED9A23938315}">
      <dgm:prSet/>
      <dgm:spPr/>
      <dgm:t>
        <a:bodyPr/>
        <a:lstStyle/>
        <a:p>
          <a:endParaRPr lang="en-US"/>
        </a:p>
      </dgm:t>
    </dgm:pt>
    <dgm:pt modelId="{B1FAD1FE-911B-44D6-B574-203E5F1AE69D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Smart </a:t>
          </a:r>
          <a:r>
            <a:rPr lang="en-US" smtClean="0"/>
            <a:t>Agriculture Applications</a:t>
          </a:r>
          <a:endParaRPr lang="en-US" dirty="0"/>
        </a:p>
      </dgm:t>
    </dgm:pt>
    <dgm:pt modelId="{CE71FA05-E0B5-4F84-A686-84F328CACA8D}" type="parTrans" cxnId="{5FA65B16-B729-4477-B66E-AC00BB551112}">
      <dgm:prSet/>
      <dgm:spPr/>
      <dgm:t>
        <a:bodyPr/>
        <a:lstStyle/>
        <a:p>
          <a:endParaRPr lang="en-US"/>
        </a:p>
      </dgm:t>
    </dgm:pt>
    <dgm:pt modelId="{4D5C6506-FFE2-4607-86C5-BAA18526A348}" type="sibTrans" cxnId="{5FA65B16-B729-4477-B66E-AC00BB551112}">
      <dgm:prSet/>
      <dgm:spPr/>
      <dgm:t>
        <a:bodyPr/>
        <a:lstStyle/>
        <a:p>
          <a:endParaRPr lang="en-US"/>
        </a:p>
      </dgm:t>
    </dgm:pt>
    <dgm:pt modelId="{671B39CB-96F2-4194-9C43-C828AF821FE8}" type="pres">
      <dgm:prSet presAssocID="{90405121-5FB1-4AEF-A3FC-AF930D7475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58BFC0-4049-402C-A348-98FB25D468C9}" type="pres">
      <dgm:prSet presAssocID="{C98BBADC-C299-4CB5-96F8-3046DE161F21}" presName="parentText" presStyleLbl="node1" presStyleIdx="0" presStyleCnt="7" custLinFactNeighborY="2853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3FC3487-094B-49AC-B730-50545701FDFB}" type="pres">
      <dgm:prSet presAssocID="{815B59B0-6AF4-4CDE-AAF4-17240C5D40B0}" presName="spacer" presStyleCnt="0"/>
      <dgm:spPr/>
    </dgm:pt>
    <dgm:pt modelId="{725E3462-13B9-4F60-AAA9-EF37383A7933}" type="pres">
      <dgm:prSet presAssocID="{2E265E53-9FD0-41F3-B29F-9EA1FC0EC5A7}" presName="parentText" presStyleLbl="node1" presStyleIdx="1" presStyleCnt="7" custLinFactNeighborY="13925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E53A808E-5BD8-4EFA-843F-D1585E20A7E5}" type="pres">
      <dgm:prSet presAssocID="{39B7C386-64FF-41DA-AF03-96FF34F2A09C}" presName="spacer" presStyleCnt="0"/>
      <dgm:spPr/>
    </dgm:pt>
    <dgm:pt modelId="{7F9E22C6-345C-4008-AD4D-8234CC109EC8}" type="pres">
      <dgm:prSet presAssocID="{B1FAD1FE-911B-44D6-B574-203E5F1AE69D}" presName="parentText" presStyleLbl="node1" presStyleIdx="2" presStyleCnt="7" custLinFactNeighborY="20389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29CD953E-CE72-4EFE-8C59-C25E9743CF80}" type="pres">
      <dgm:prSet presAssocID="{4D5C6506-FFE2-4607-86C5-BAA18526A348}" presName="spacer" presStyleCnt="0"/>
      <dgm:spPr/>
    </dgm:pt>
    <dgm:pt modelId="{D474302C-B8E2-445A-8AF6-551847747884}" type="pres">
      <dgm:prSet presAssocID="{C438F01B-83F0-4542-BEAB-324E5CD1175F}" presName="parentText" presStyleLbl="node1" presStyleIdx="3" presStyleCnt="7" custLinFactY="99719" custLinFactNeighborY="10000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7FB72F57-25A3-41B9-9B75-58DC6A0B002E}" type="pres">
      <dgm:prSet presAssocID="{7605C7D1-738A-4321-BFC5-DB79D90CF350}" presName="spacer" presStyleCnt="0"/>
      <dgm:spPr/>
    </dgm:pt>
    <dgm:pt modelId="{B2D6ADB8-431B-449C-BF7F-AB1A201F0A20}" type="pres">
      <dgm:prSet presAssocID="{D31C7B81-F38C-49B9-BB15-2F67D700E9BF}" presName="parentText" presStyleLbl="node1" presStyleIdx="4" presStyleCnt="7" custLinFactY="-98722" custLinFactNeighborY="-10000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7EB772A4-52E0-4F7F-AB14-EA95155D45F5}" type="pres">
      <dgm:prSet presAssocID="{CA90D46D-C283-4298-A779-733F578AF2D8}" presName="spacer" presStyleCnt="0"/>
      <dgm:spPr/>
    </dgm:pt>
    <dgm:pt modelId="{41E4BE92-19C6-4C11-BE36-A5FE8D318454}" type="pres">
      <dgm:prSet presAssocID="{A125616F-4BA7-41CC-BFA1-2D15D17F3093}" presName="parentText" presStyleLbl="node1" presStyleIdx="5" presStyleCnt="7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  <dgm:pt modelId="{62D9B3F0-D0F8-4287-AFFE-16743CA11E19}" type="pres">
      <dgm:prSet presAssocID="{B52AF498-4703-4BD6-B5D1-15AEA2F42FAF}" presName="spacer" presStyleCnt="0"/>
      <dgm:spPr/>
    </dgm:pt>
    <dgm:pt modelId="{364C8A46-3BED-4323-AD6F-BC1A121BE7E4}" type="pres">
      <dgm:prSet presAssocID="{3C8E91BD-6C27-4DFC-9657-F5AE0B19D8AA}" presName="parentText" presStyleLbl="node1" presStyleIdx="6" presStyleCnt="7" custLinFactNeighborX="170" custLinFactNeighborY="184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US"/>
        </a:p>
      </dgm:t>
    </dgm:pt>
  </dgm:ptLst>
  <dgm:cxnLst>
    <dgm:cxn modelId="{A26F8659-4494-40BF-B593-1B75161BAE7B}" type="presOf" srcId="{C98BBADC-C299-4CB5-96F8-3046DE161F21}" destId="{4658BFC0-4049-402C-A348-98FB25D468C9}" srcOrd="0" destOrd="0" presId="urn:microsoft.com/office/officeart/2005/8/layout/vList2"/>
    <dgm:cxn modelId="{5FA65B16-B729-4477-B66E-AC00BB551112}" srcId="{90405121-5FB1-4AEF-A3FC-AF930D74754A}" destId="{B1FAD1FE-911B-44D6-B574-203E5F1AE69D}" srcOrd="2" destOrd="0" parTransId="{CE71FA05-E0B5-4F84-A686-84F328CACA8D}" sibTransId="{4D5C6506-FFE2-4607-86C5-BAA18526A348}"/>
    <dgm:cxn modelId="{6971EC03-A494-4F63-BD50-5681040EAE47}" type="presOf" srcId="{2E265E53-9FD0-41F3-B29F-9EA1FC0EC5A7}" destId="{725E3462-13B9-4F60-AAA9-EF37383A7933}" srcOrd="0" destOrd="0" presId="urn:microsoft.com/office/officeart/2005/8/layout/vList2"/>
    <dgm:cxn modelId="{92D00531-6DA9-48CB-8B77-9B4345F9ADFD}" srcId="{90405121-5FB1-4AEF-A3FC-AF930D74754A}" destId="{2E265E53-9FD0-41F3-B29F-9EA1FC0EC5A7}" srcOrd="1" destOrd="0" parTransId="{784B7D37-4663-4C9D-B599-E5244CF64FBE}" sibTransId="{39B7C386-64FF-41DA-AF03-96FF34F2A09C}"/>
    <dgm:cxn modelId="{AD0787AA-FF07-4AD5-ACB0-7DCA95D245BA}" type="presOf" srcId="{90405121-5FB1-4AEF-A3FC-AF930D74754A}" destId="{671B39CB-96F2-4194-9C43-C828AF821FE8}" srcOrd="0" destOrd="0" presId="urn:microsoft.com/office/officeart/2005/8/layout/vList2"/>
    <dgm:cxn modelId="{0AD5397F-2C4E-4DCE-9206-CB883E1E7266}" srcId="{90405121-5FB1-4AEF-A3FC-AF930D74754A}" destId="{D31C7B81-F38C-49B9-BB15-2F67D700E9BF}" srcOrd="4" destOrd="0" parTransId="{B60D881B-9230-4043-9F1A-F923088605DF}" sibTransId="{CA90D46D-C283-4298-A779-733F578AF2D8}"/>
    <dgm:cxn modelId="{114A390C-C615-4FEB-8809-31948880E891}" type="presOf" srcId="{A125616F-4BA7-41CC-BFA1-2D15D17F3093}" destId="{41E4BE92-19C6-4C11-BE36-A5FE8D318454}" srcOrd="0" destOrd="0" presId="urn:microsoft.com/office/officeart/2005/8/layout/vList2"/>
    <dgm:cxn modelId="{B5CCA2CD-F299-41F4-B5B7-C86A114B6496}" type="presOf" srcId="{C438F01B-83F0-4542-BEAB-324E5CD1175F}" destId="{D474302C-B8E2-445A-8AF6-551847747884}" srcOrd="0" destOrd="0" presId="urn:microsoft.com/office/officeart/2005/8/layout/vList2"/>
    <dgm:cxn modelId="{E86B50C1-70BA-4B05-91B7-AF8856FCB5C6}" type="presOf" srcId="{B1FAD1FE-911B-44D6-B574-203E5F1AE69D}" destId="{7F9E22C6-345C-4008-AD4D-8234CC109EC8}" srcOrd="0" destOrd="0" presId="urn:microsoft.com/office/officeart/2005/8/layout/vList2"/>
    <dgm:cxn modelId="{9F3F86C6-E9E8-44E6-8D99-D448349B1F1F}" type="presOf" srcId="{D31C7B81-F38C-49B9-BB15-2F67D700E9BF}" destId="{B2D6ADB8-431B-449C-BF7F-AB1A201F0A20}" srcOrd="0" destOrd="0" presId="urn:microsoft.com/office/officeart/2005/8/layout/vList2"/>
    <dgm:cxn modelId="{439C1572-C127-42D5-8635-9AB9F7F6FA5D}" srcId="{90405121-5FB1-4AEF-A3FC-AF930D74754A}" destId="{A125616F-4BA7-41CC-BFA1-2D15D17F3093}" srcOrd="5" destOrd="0" parTransId="{E6307A30-1C9B-4243-8DE7-2981D2586BB4}" sibTransId="{B52AF498-4703-4BD6-B5D1-15AEA2F42FAF}"/>
    <dgm:cxn modelId="{E0B75896-E1E2-463B-9C10-8CFE84A18323}" srcId="{90405121-5FB1-4AEF-A3FC-AF930D74754A}" destId="{C438F01B-83F0-4542-BEAB-324E5CD1175F}" srcOrd="3" destOrd="0" parTransId="{8F6D8042-C73C-42DA-ADD1-9473940E61C6}" sibTransId="{7605C7D1-738A-4321-BFC5-DB79D90CF350}"/>
    <dgm:cxn modelId="{1CF12ECE-AEF3-49DB-84A7-7548407F18BF}" type="presOf" srcId="{3C8E91BD-6C27-4DFC-9657-F5AE0B19D8AA}" destId="{364C8A46-3BED-4323-AD6F-BC1A121BE7E4}" srcOrd="0" destOrd="0" presId="urn:microsoft.com/office/officeart/2005/8/layout/vList2"/>
    <dgm:cxn modelId="{7982BC03-AC7E-4602-BB7F-5A2D614B0BE1}" srcId="{90405121-5FB1-4AEF-A3FC-AF930D74754A}" destId="{C98BBADC-C299-4CB5-96F8-3046DE161F21}" srcOrd="0" destOrd="0" parTransId="{F4D756AC-9E56-4B6C-AB39-8EBD9891606C}" sibTransId="{815B59B0-6AF4-4CDE-AAF4-17240C5D40B0}"/>
    <dgm:cxn modelId="{1B0DAFA6-8A23-41D0-808A-ED9A23938315}" srcId="{90405121-5FB1-4AEF-A3FC-AF930D74754A}" destId="{3C8E91BD-6C27-4DFC-9657-F5AE0B19D8AA}" srcOrd="6" destOrd="0" parTransId="{F6C9BF2C-96B1-4CEE-AE8A-DD39B90C259B}" sibTransId="{6A0DE409-9BB8-4F2D-894F-E2F4A86C0EB8}"/>
    <dgm:cxn modelId="{43BE5E8A-CEBA-4152-B019-A3E0FEC7A718}" type="presParOf" srcId="{671B39CB-96F2-4194-9C43-C828AF821FE8}" destId="{4658BFC0-4049-402C-A348-98FB25D468C9}" srcOrd="0" destOrd="0" presId="urn:microsoft.com/office/officeart/2005/8/layout/vList2"/>
    <dgm:cxn modelId="{ED04125B-0271-4126-953F-C468B8E22BC7}" type="presParOf" srcId="{671B39CB-96F2-4194-9C43-C828AF821FE8}" destId="{63FC3487-094B-49AC-B730-50545701FDFB}" srcOrd="1" destOrd="0" presId="urn:microsoft.com/office/officeart/2005/8/layout/vList2"/>
    <dgm:cxn modelId="{FF77E055-C8FD-4CF2-92A8-31923C262D45}" type="presParOf" srcId="{671B39CB-96F2-4194-9C43-C828AF821FE8}" destId="{725E3462-13B9-4F60-AAA9-EF37383A7933}" srcOrd="2" destOrd="0" presId="urn:microsoft.com/office/officeart/2005/8/layout/vList2"/>
    <dgm:cxn modelId="{90DA3BC0-CD56-4041-9E1F-EEB4D58EC578}" type="presParOf" srcId="{671B39CB-96F2-4194-9C43-C828AF821FE8}" destId="{E53A808E-5BD8-4EFA-843F-D1585E20A7E5}" srcOrd="3" destOrd="0" presId="urn:microsoft.com/office/officeart/2005/8/layout/vList2"/>
    <dgm:cxn modelId="{EF86D820-2650-414B-A38D-B8175E5BA979}" type="presParOf" srcId="{671B39CB-96F2-4194-9C43-C828AF821FE8}" destId="{7F9E22C6-345C-4008-AD4D-8234CC109EC8}" srcOrd="4" destOrd="0" presId="urn:microsoft.com/office/officeart/2005/8/layout/vList2"/>
    <dgm:cxn modelId="{06F807C3-E272-4B63-B2E4-64CAB3F7D1AE}" type="presParOf" srcId="{671B39CB-96F2-4194-9C43-C828AF821FE8}" destId="{29CD953E-CE72-4EFE-8C59-C25E9743CF80}" srcOrd="5" destOrd="0" presId="urn:microsoft.com/office/officeart/2005/8/layout/vList2"/>
    <dgm:cxn modelId="{63035462-98B9-4198-AF98-4D34B4BB6BB3}" type="presParOf" srcId="{671B39CB-96F2-4194-9C43-C828AF821FE8}" destId="{D474302C-B8E2-445A-8AF6-551847747884}" srcOrd="6" destOrd="0" presId="urn:microsoft.com/office/officeart/2005/8/layout/vList2"/>
    <dgm:cxn modelId="{34304EC7-7DD3-47A3-BD85-B6453B8DE599}" type="presParOf" srcId="{671B39CB-96F2-4194-9C43-C828AF821FE8}" destId="{7FB72F57-25A3-41B9-9B75-58DC6A0B002E}" srcOrd="7" destOrd="0" presId="urn:microsoft.com/office/officeart/2005/8/layout/vList2"/>
    <dgm:cxn modelId="{D3E25E55-7BFC-4772-AE2B-4C460EAE0619}" type="presParOf" srcId="{671B39CB-96F2-4194-9C43-C828AF821FE8}" destId="{B2D6ADB8-431B-449C-BF7F-AB1A201F0A20}" srcOrd="8" destOrd="0" presId="urn:microsoft.com/office/officeart/2005/8/layout/vList2"/>
    <dgm:cxn modelId="{AB61204D-394F-4450-B56D-1329781B8714}" type="presParOf" srcId="{671B39CB-96F2-4194-9C43-C828AF821FE8}" destId="{7EB772A4-52E0-4F7F-AB14-EA95155D45F5}" srcOrd="9" destOrd="0" presId="urn:microsoft.com/office/officeart/2005/8/layout/vList2"/>
    <dgm:cxn modelId="{97C41D81-F060-4161-91B4-470B4F4CECDF}" type="presParOf" srcId="{671B39CB-96F2-4194-9C43-C828AF821FE8}" destId="{41E4BE92-19C6-4C11-BE36-A5FE8D318454}" srcOrd="10" destOrd="0" presId="urn:microsoft.com/office/officeart/2005/8/layout/vList2"/>
    <dgm:cxn modelId="{AD153C6B-97BC-42CD-8E25-C5EE2173FE16}" type="presParOf" srcId="{671B39CB-96F2-4194-9C43-C828AF821FE8}" destId="{62D9B3F0-D0F8-4287-AFFE-16743CA11E19}" srcOrd="11" destOrd="0" presId="urn:microsoft.com/office/officeart/2005/8/layout/vList2"/>
    <dgm:cxn modelId="{F8650DCC-6FD0-41CF-8E37-A2E1F2C3482B}" type="presParOf" srcId="{671B39CB-96F2-4194-9C43-C828AF821FE8}" destId="{364C8A46-3BED-4323-AD6F-BC1A121BE7E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8BFC0-4049-402C-A348-98FB25D468C9}">
      <dsp:nvSpPr>
        <dsp:cNvPr id="0" name=""/>
        <dsp:cNvSpPr/>
      </dsp:nvSpPr>
      <dsp:spPr>
        <a:xfrm>
          <a:off x="0" y="16464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Smart Agriculture Objectives and Challenges</a:t>
          </a:r>
          <a:endParaRPr lang="en-US" sz="2000" kern="1200" dirty="0"/>
        </a:p>
      </dsp:txBody>
      <dsp:txXfrm>
        <a:off x="0" y="16464"/>
        <a:ext cx="6137803" cy="421200"/>
      </dsp:txXfrm>
    </dsp:sp>
    <dsp:sp modelId="{725E3462-13B9-4F60-AAA9-EF37383A7933}">
      <dsp:nvSpPr>
        <dsp:cNvPr id="0" name=""/>
        <dsp:cNvSpPr/>
      </dsp:nvSpPr>
      <dsp:spPr>
        <a:xfrm>
          <a:off x="0" y="486851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Why Smart Agriculture?</a:t>
          </a:r>
        </a:p>
      </dsp:txBody>
      <dsp:txXfrm>
        <a:off x="0" y="486851"/>
        <a:ext cx="6137803" cy="421200"/>
      </dsp:txXfrm>
    </dsp:sp>
    <dsp:sp modelId="{7F9E22C6-345C-4008-AD4D-8234CC109EC8}">
      <dsp:nvSpPr>
        <dsp:cNvPr id="0" name=""/>
        <dsp:cNvSpPr/>
      </dsp:nvSpPr>
      <dsp:spPr>
        <a:xfrm>
          <a:off x="0" y="969375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Smart </a:t>
          </a:r>
          <a:r>
            <a:rPr lang="en-US" sz="2000" kern="1200" smtClean="0"/>
            <a:t>Agriculture Applications</a:t>
          </a:r>
          <a:endParaRPr lang="en-US" sz="2000" kern="1200" dirty="0"/>
        </a:p>
      </dsp:txBody>
      <dsp:txXfrm>
        <a:off x="0" y="969375"/>
        <a:ext cx="6137803" cy="421200"/>
      </dsp:txXfrm>
    </dsp:sp>
    <dsp:sp modelId="{D474302C-B8E2-445A-8AF6-551847747884}">
      <dsp:nvSpPr>
        <dsp:cNvPr id="0" name=""/>
        <dsp:cNvSpPr/>
      </dsp:nvSpPr>
      <dsp:spPr>
        <a:xfrm>
          <a:off x="0" y="1914047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Ecosystem Main Elements</a:t>
          </a:r>
        </a:p>
      </dsp:txBody>
      <dsp:txXfrm>
        <a:off x="0" y="1914047"/>
        <a:ext cx="6137803" cy="421200"/>
      </dsp:txXfrm>
    </dsp:sp>
    <dsp:sp modelId="{B2D6ADB8-431B-449C-BF7F-AB1A201F0A20}">
      <dsp:nvSpPr>
        <dsp:cNvPr id="0" name=""/>
        <dsp:cNvSpPr/>
      </dsp:nvSpPr>
      <dsp:spPr>
        <a:xfrm>
          <a:off x="0" y="1441813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What is a Smart Ecosystem</a:t>
          </a:r>
        </a:p>
      </dsp:txBody>
      <dsp:txXfrm>
        <a:off x="0" y="1441813"/>
        <a:ext cx="6137803" cy="421200"/>
      </dsp:txXfrm>
    </dsp:sp>
    <dsp:sp modelId="{41E4BE92-19C6-4C11-BE36-A5FE8D318454}">
      <dsp:nvSpPr>
        <dsp:cNvPr id="0" name=""/>
        <dsp:cNvSpPr/>
      </dsp:nvSpPr>
      <dsp:spPr>
        <a:xfrm>
          <a:off x="0" y="2394031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Ecosystem Management Tools</a:t>
          </a:r>
          <a:endParaRPr lang="en-US" sz="2000" kern="1200" dirty="0"/>
        </a:p>
      </dsp:txBody>
      <dsp:txXfrm>
        <a:off x="0" y="2394031"/>
        <a:ext cx="6137803" cy="421200"/>
      </dsp:txXfrm>
    </dsp:sp>
    <dsp:sp modelId="{364C8A46-3BED-4323-AD6F-BC1A121BE7E4}">
      <dsp:nvSpPr>
        <dsp:cNvPr id="0" name=""/>
        <dsp:cNvSpPr/>
      </dsp:nvSpPr>
      <dsp:spPr>
        <a:xfrm>
          <a:off x="0" y="2872862"/>
          <a:ext cx="6243103" cy="421200"/>
        </a:xfrm>
        <a:prstGeom prst="homePlat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Conclusion</a:t>
          </a:r>
          <a:endParaRPr lang="en-US" sz="2000" kern="1200" dirty="0"/>
        </a:p>
      </dsp:txBody>
      <dsp:txXfrm>
        <a:off x="0" y="2872862"/>
        <a:ext cx="6137803" cy="421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BFB8A-699B-4A12-9720-AB3DA4117BA8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F0638-89F8-4A8F-8719-F4FBA68922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132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A3139-AFB6-4A25-B33F-FE4252C6314A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C47F5-D8F2-4A6D-AC9E-D47D2FE06B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C47F5-D8F2-4A6D-AC9E-D47D2FE06B8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6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C47F5-D8F2-4A6D-AC9E-D47D2FE06B8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37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170" y="2130427"/>
            <a:ext cx="3864789" cy="384174"/>
          </a:xfrm>
        </p:spPr>
        <p:txBody>
          <a:bodyPr anchor="ctr" anchorCtr="0">
            <a:no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Page break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170" y="3871943"/>
            <a:ext cx="2149141" cy="276999"/>
          </a:xfrm>
        </p:spPr>
        <p:txBody>
          <a:bodyPr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7005185" y="-2982"/>
            <a:ext cx="1048823" cy="1816100"/>
            <a:chOff x="4219786" y="93134"/>
            <a:chExt cx="1136225" cy="1816100"/>
          </a:xfrm>
        </p:grpSpPr>
        <p:sp>
          <p:nvSpPr>
            <p:cNvPr id="9" name="Rectangle 8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0" name="Picture 9" descr="Untitled-2.ai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8897"/>
          <a:stretch>
            <a:fillRect/>
          </a:stretch>
        </p:blipFill>
        <p:spPr bwMode="auto">
          <a:xfrm>
            <a:off x="2934127" y="1327127"/>
            <a:ext cx="6209874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170" y="2130427"/>
            <a:ext cx="3864789" cy="384174"/>
          </a:xfrm>
        </p:spPr>
        <p:txBody>
          <a:bodyPr anchor="ctr" anchorCtr="0">
            <a:no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7170" y="3871943"/>
            <a:ext cx="2149141" cy="276999"/>
          </a:xfrm>
        </p:spPr>
        <p:txBody>
          <a:bodyPr anchor="ctr" anchorCtr="0">
            <a:spAutoFit/>
          </a:bodyPr>
          <a:lstStyle>
            <a:lvl1pPr marL="0" indent="0"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  <a:endParaRPr lang="en-GB" dirty="0"/>
          </a:p>
        </p:txBody>
      </p:sp>
      <p:pic>
        <p:nvPicPr>
          <p:cNvPr id="12" name="Picture 2" descr="C:\Users\lmascarenhas\Downloads\EXP_UK_HZ_RGB_PS.jpg"/>
          <p:cNvPicPr>
            <a:picLocks noChangeAspect="1" noChangeArrowheads="1"/>
          </p:cNvPicPr>
          <p:nvPr userDrawn="1"/>
        </p:nvPicPr>
        <p:blipFill>
          <a:blip r:embed="rId3" cstate="print"/>
          <a:srcRect l="11109" t="16072" r="9949" b="15335"/>
          <a:stretch>
            <a:fillRect/>
          </a:stretch>
        </p:blipFill>
        <p:spPr bwMode="auto">
          <a:xfrm>
            <a:off x="7778618" y="0"/>
            <a:ext cx="1365381" cy="85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1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2225248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33957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749024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190047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Date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75531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08" y="983975"/>
            <a:ext cx="8580185" cy="517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-90988" y="6639340"/>
            <a:ext cx="341761" cy="153888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fld id="{B55F9A65-9E60-418F-BBF7-CA25F7453B31}" type="slidenum">
              <a:rPr lang="en-GB" sz="1000" baseline="0" smtClean="0"/>
              <a:pPr algn="r"/>
              <a:t>‹#›</a:t>
            </a:fld>
            <a:endParaRPr lang="en-GB" sz="1000" baseline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6918" y="567729"/>
            <a:ext cx="9150918" cy="157514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0" name="Group 11"/>
          <p:cNvGrpSpPr/>
          <p:nvPr userDrawn="1"/>
        </p:nvGrpSpPr>
        <p:grpSpPr>
          <a:xfrm>
            <a:off x="8573922" y="223131"/>
            <a:ext cx="423261" cy="666276"/>
            <a:chOff x="4219786" y="93134"/>
            <a:chExt cx="1136225" cy="1816100"/>
          </a:xfrm>
        </p:grpSpPr>
        <p:sp>
          <p:nvSpPr>
            <p:cNvPr id="11" name="Rectangle 10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 descr="Untitled-2.ai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73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28600" algn="l" defTabSz="893763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08" y="983975"/>
            <a:ext cx="8580185" cy="517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-90988" y="6639340"/>
            <a:ext cx="341761" cy="153888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fld id="{B55F9A65-9E60-418F-BBF7-CA25F7453B31}" type="slidenum">
              <a:rPr lang="en-GB" sz="1000" baseline="0" smtClean="0"/>
              <a:pPr algn="r"/>
              <a:t>‹#›</a:t>
            </a:fld>
            <a:endParaRPr lang="en-GB" sz="1000" baseline="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6918" y="582719"/>
            <a:ext cx="9150918" cy="157514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0" name="Group 11"/>
          <p:cNvGrpSpPr/>
          <p:nvPr userDrawn="1"/>
        </p:nvGrpSpPr>
        <p:grpSpPr>
          <a:xfrm>
            <a:off x="8601597" y="234787"/>
            <a:ext cx="423261" cy="732904"/>
            <a:chOff x="4219786" y="93134"/>
            <a:chExt cx="1136225" cy="1816100"/>
          </a:xfrm>
        </p:grpSpPr>
        <p:sp>
          <p:nvSpPr>
            <p:cNvPr id="11" name="Rectangle 10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 descr="Untitled-2.ai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7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28600" algn="l" defTabSz="893763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08" y="983975"/>
            <a:ext cx="8580185" cy="5178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-90988" y="6639340"/>
            <a:ext cx="341761" cy="153888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fld id="{B55F9A65-9E60-418F-BBF7-CA25F7453B31}" type="slidenum">
              <a:rPr lang="en-GB" sz="1000" baseline="0" smtClean="0">
                <a:solidFill>
                  <a:srgbClr val="000000"/>
                </a:solidFill>
                <a:latin typeface="Arial"/>
              </a:rPr>
              <a:pPr algn="r"/>
              <a:t>‹#›</a:t>
            </a:fld>
            <a:endParaRPr lang="en-GB" sz="1000" baseline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6918" y="522759"/>
            <a:ext cx="9150918" cy="157514"/>
          </a:xfrm>
          <a:prstGeom prst="rect">
            <a:avLst/>
          </a:prstGeom>
          <a:solidFill>
            <a:srgbClr val="0075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3" name="Group 11"/>
          <p:cNvGrpSpPr/>
          <p:nvPr userDrawn="1"/>
        </p:nvGrpSpPr>
        <p:grpSpPr>
          <a:xfrm>
            <a:off x="8418780" y="63231"/>
            <a:ext cx="512146" cy="806194"/>
            <a:chOff x="4219786" y="93134"/>
            <a:chExt cx="1136225" cy="1816100"/>
          </a:xfrm>
        </p:grpSpPr>
        <p:sp>
          <p:nvSpPr>
            <p:cNvPr id="14" name="Rectangle 13"/>
            <p:cNvSpPr/>
            <p:nvPr/>
          </p:nvSpPr>
          <p:spPr>
            <a:xfrm>
              <a:off x="4219786" y="93135"/>
              <a:ext cx="1115060" cy="1791612"/>
            </a:xfrm>
            <a:prstGeom prst="rect">
              <a:avLst/>
            </a:prstGeom>
            <a:solidFill>
              <a:srgbClr val="0075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14" descr="Untitled-2.ai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5711" y="93134"/>
              <a:ext cx="1130300" cy="1816100"/>
            </a:xfrm>
            <a:prstGeom prst="rect">
              <a:avLst/>
            </a:prstGeom>
          </p:spPr>
        </p:pic>
      </p:grp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13785" y="6561667"/>
            <a:ext cx="1430215" cy="231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Date and Department</a:t>
            </a:r>
          </a:p>
        </p:txBody>
      </p:sp>
    </p:spTree>
    <p:extLst>
      <p:ext uri="{BB962C8B-B14F-4D97-AF65-F5344CB8AC3E}">
        <p14:creationId xmlns:p14="http://schemas.microsoft.com/office/powerpoint/2010/main" val="5583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SzPct val="80000"/>
        <a:buFont typeface="Wingdings 2" pitchFamily="18" charset="2"/>
        <a:buChar char="¿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28600" algn="l" defTabSz="893763" rtl="0" eaLnBrk="1" latinLnBrk="0" hangingPunct="1">
        <a:spcBef>
          <a:spcPct val="20000"/>
        </a:spcBef>
        <a:buFont typeface="Arial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228600" algn="l" defTabSz="914400" rtl="0" eaLnBrk="1" latinLnBrk="0" hangingPunct="1">
        <a:spcBef>
          <a:spcPct val="20000"/>
        </a:spcBef>
        <a:buFont typeface="Arial" pitchFamily="34" charset="0"/>
        <a:buChar char="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mforum.org/curatefx/using-curatefx/" TargetMode="External"/><Relationship Id="rId2" Type="http://schemas.openxmlformats.org/officeDocument/2006/relationships/hyperlink" Target="https://vimeo.com/256785262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5678526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mforum.org/curatefx/using-curatefx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135" y="1871168"/>
            <a:ext cx="6215865" cy="4136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1811" y="2109879"/>
            <a:ext cx="5730733" cy="996595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b="1" dirty="0" smtClean="0"/>
              <a:t>Management of Digital Ecosystem for Smart Agriculture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8" y="3912428"/>
            <a:ext cx="3822910" cy="701731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Tarig Khalil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CIO Sudatel Telecom Group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Elements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525" y="790620"/>
            <a:ext cx="23520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Stakeholders: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535" y="1343778"/>
            <a:ext cx="1846918" cy="4592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Business owner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541" y="1343778"/>
            <a:ext cx="1889348" cy="45927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Sponsor(Donor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43953" y="1343778"/>
            <a:ext cx="1587944" cy="47635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 smtClean="0"/>
              <a:t>Public Sector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525" y="2490846"/>
            <a:ext cx="3870122" cy="2510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2pPr marL="274320" lvl="1" indent="-342900">
              <a:buFont typeface="Arial" panose="020B0604020202020204" pitchFamily="34" charset="0"/>
              <a:buChar char="•"/>
              <a:defRPr sz="1700"/>
            </a:lvl2pPr>
          </a:lstStyle>
          <a:p>
            <a:pPr lvl="1"/>
            <a:r>
              <a:rPr lang="en-US" dirty="0"/>
              <a:t>Environment authority </a:t>
            </a:r>
          </a:p>
          <a:p>
            <a:pPr lvl="1"/>
            <a:r>
              <a:rPr lang="en-US" dirty="0"/>
              <a:t>Health department</a:t>
            </a:r>
          </a:p>
          <a:p>
            <a:pPr lvl="1"/>
            <a:r>
              <a:rPr lang="en-US" dirty="0"/>
              <a:t>Regulatory bodies</a:t>
            </a:r>
          </a:p>
          <a:p>
            <a:pPr lvl="1"/>
            <a:r>
              <a:rPr lang="en-US" dirty="0"/>
              <a:t>Public central information center</a:t>
            </a:r>
          </a:p>
          <a:p>
            <a:pPr lvl="1"/>
            <a:r>
              <a:rPr lang="en-US" dirty="0"/>
              <a:t>Public research centers and statistic departments</a:t>
            </a:r>
          </a:p>
          <a:p>
            <a:pPr lvl="1"/>
            <a:r>
              <a:rPr lang="en-US" dirty="0"/>
              <a:t>Taxation authority</a:t>
            </a:r>
          </a:p>
          <a:p>
            <a:pPr lvl="1"/>
            <a:r>
              <a:rPr lang="en-US" dirty="0"/>
              <a:t>..</a:t>
            </a:r>
          </a:p>
          <a:p>
            <a:pPr lvl="1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78195" y="1343778"/>
            <a:ext cx="2747818" cy="4592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dirty="0" smtClean="0"/>
              <a:t>Business &amp; Technology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2518" y="2490846"/>
            <a:ext cx="3870122" cy="251023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/>
              <a:t>Telecom operators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/>
              <a:t>Platform providers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/>
              <a:t>Software solution’s providers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 err="1"/>
              <a:t>IoT</a:t>
            </a:r>
            <a:r>
              <a:rPr lang="en-US" sz="1700" dirty="0"/>
              <a:t> solutions </a:t>
            </a:r>
            <a:r>
              <a:rPr lang="en-US" sz="1700" dirty="0" smtClean="0"/>
              <a:t>providers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Drones and robotics vendors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Smart irrigation solutions provider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Business and technical consultants</a:t>
            </a:r>
          </a:p>
          <a:p>
            <a:pPr marL="274320" lvl="1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..</a:t>
            </a:r>
            <a:endParaRPr lang="en-US" sz="1700" dirty="0"/>
          </a:p>
        </p:txBody>
      </p:sp>
      <p:cxnSp>
        <p:nvCxnSpPr>
          <p:cNvPr id="20" name="Elbow Connector 19"/>
          <p:cNvCxnSpPr>
            <a:stCxn id="12" idx="0"/>
            <a:endCxn id="11" idx="2"/>
          </p:cNvCxnSpPr>
          <p:nvPr/>
        </p:nvCxnSpPr>
        <p:spPr>
          <a:xfrm rot="5400000" flipH="1" flipV="1">
            <a:off x="2395897" y="1848819"/>
            <a:ext cx="670717" cy="61333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0"/>
            <a:endCxn id="13" idx="2"/>
          </p:cNvCxnSpPr>
          <p:nvPr/>
        </p:nvCxnSpPr>
        <p:spPr>
          <a:xfrm rot="16200000" flipV="1">
            <a:off x="5695946" y="1559212"/>
            <a:ext cx="687793" cy="11754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6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Elements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15676" y="949275"/>
            <a:ext cx="277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b="1" dirty="0" smtClean="0"/>
              <a:t>Technical Elements: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75715" y="1487509"/>
            <a:ext cx="2928882" cy="2275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2pPr marL="91440" lvl="1" indent="-342900">
              <a:buFont typeface="+mj-lt"/>
              <a:buAutoNum type="arabicPeriod"/>
              <a:defRPr sz="2000"/>
            </a:lvl2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Telco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IT Cloud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BI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Drones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AI robotics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Standard </a:t>
            </a:r>
            <a:r>
              <a:rPr lang="en-US" sz="2000" dirty="0" smtClean="0"/>
              <a:t>APIs</a:t>
            </a:r>
            <a:endParaRPr lang="en-US" sz="2000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6089076" y="1487509"/>
            <a:ext cx="2957499" cy="2275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Business Model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Commercial agreements &amp; </a:t>
            </a:r>
            <a:r>
              <a:rPr lang="en-US" sz="2000" dirty="0" smtClean="0"/>
              <a:t> Contract</a:t>
            </a:r>
            <a:endParaRPr lang="en-US" sz="2000" dirty="0"/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QMS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Business </a:t>
            </a:r>
            <a:r>
              <a:rPr lang="en-US" sz="2000" dirty="0"/>
              <a:t>Processes</a:t>
            </a:r>
          </a:p>
          <a:p>
            <a:pPr marL="9144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Scope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055176" y="949276"/>
            <a:ext cx="287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b="1" dirty="0" smtClean="0"/>
              <a:t>Business Elements: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4982" y="4428798"/>
            <a:ext cx="4611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b="1" dirty="0" smtClean="0"/>
              <a:t>Integration &amp; interaction Elements: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4982" y="4912242"/>
            <a:ext cx="7932435" cy="16494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1pPr marL="457200" indent="-457200">
              <a:buFont typeface="+mj-lt"/>
              <a:buAutoNum type="arabicPeriod"/>
              <a:defRPr sz="2000">
                <a:solidFill>
                  <a:schemeClr val="lt1"/>
                </a:solidFill>
              </a:defRPr>
            </a:lvl1pPr>
            <a:lvl2pPr marL="91440" lvl="1" indent="-342900">
              <a:buFont typeface="+mj-lt"/>
              <a:buAutoNum type="arabicPeriod"/>
              <a:defRPr sz="2000"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Technical Interfaces (standard APIs 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Contracts and agreements (SLA)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Information </a:t>
            </a:r>
            <a:r>
              <a:rPr lang="en-US" dirty="0" smtClean="0"/>
              <a:t>and data Exchange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Money transfer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Reporting                                    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6647" y="949275"/>
            <a:ext cx="147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b="1" dirty="0" smtClean="0"/>
              <a:t>Things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003" y="1493461"/>
            <a:ext cx="2909453" cy="22700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en-US"/>
            </a:defPPr>
            <a:lvl2pPr marL="91440" lvl="1" indent="-342900">
              <a:buFont typeface="+mj-lt"/>
              <a:buAutoNum type="arabicPeriod"/>
              <a:defRPr sz="2000"/>
            </a:lvl2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Plants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Animals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Buildings, Stores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Agro-products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3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and Business Products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2" y="461491"/>
            <a:ext cx="7584405" cy="58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81908" y="2597727"/>
            <a:ext cx="475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vimeo.com/256785262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https://www.tmforum.org/curatefx/using-curatefx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1908" y="46248"/>
            <a:ext cx="7157983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7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7157983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9300" y="3336295"/>
            <a:ext cx="1784350" cy="26161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Smart Agriculture</a:t>
            </a:r>
            <a:endParaRPr lang="en-US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35400" y="2995940"/>
            <a:ext cx="133350" cy="355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1422269"/>
            <a:ext cx="9144000" cy="5139398"/>
            <a:chOff x="0" y="897401"/>
            <a:chExt cx="9144000" cy="51393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97401"/>
              <a:ext cx="9144000" cy="51393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89300" y="3374395"/>
              <a:ext cx="1784350" cy="2616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Smart Agriculture</a:t>
              </a:r>
              <a:endPara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835400" y="3034040"/>
              <a:ext cx="133350" cy="355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79228" y="842838"/>
            <a:ext cx="419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vimeo.com/256785262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https://www.tmforum.org/curatefx/using-curatefx</a:t>
            </a:r>
            <a:r>
              <a:rPr lang="en-US" sz="1200" dirty="0" smtClean="0">
                <a:hlinkClick r:id="rId4"/>
              </a:rPr>
              <a:t>/</a:t>
            </a:r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53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194956"/>
            <a:ext cx="9144000" cy="452004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2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07918"/>
            <a:ext cx="9144000" cy="48006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2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68989"/>
            <a:ext cx="9144000" cy="48096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8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059873"/>
            <a:ext cx="9144000" cy="479020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9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309256"/>
            <a:ext cx="9144000" cy="50499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Management Software Tool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7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1652255"/>
              </p:ext>
            </p:extLst>
          </p:nvPr>
        </p:nvGraphicFramePr>
        <p:xfrm>
          <a:off x="965771" y="1160985"/>
          <a:ext cx="6243103" cy="329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2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5430" y="2917237"/>
            <a:ext cx="3864789" cy="384174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7632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Agriculture Objectives and Challenges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729" y="1286547"/>
            <a:ext cx="8420305" cy="19658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Sustainably</a:t>
            </a:r>
            <a:r>
              <a:rPr lang="en-US" sz="2000" dirty="0">
                <a:solidFill>
                  <a:schemeClr val="bg1"/>
                </a:solidFill>
              </a:rPr>
              <a:t>, increasing agricultural productivity and incomes.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Adapting and building resilience to climate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Reducing and/or removing greenhouse gas emissions, where possible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9" y="2906512"/>
            <a:ext cx="8420305" cy="391959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99746" y="907485"/>
            <a:ext cx="1896888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Objectives: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6891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745" y="1464775"/>
            <a:ext cx="8147407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Based on this approach, farms should: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Increase </a:t>
            </a:r>
            <a:r>
              <a:rPr lang="en-US" sz="2000" dirty="0"/>
              <a:t>efficiency, helping farmers maximize yields for every kilo fertilizer applied through knowledge sharing, balanced and crop-specific nutrition and technology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 emissions from fertilizer manufacturing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Optimize productivity on existing farmland, reducing pressure for deforestation.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Adapt to water scarcity through product and technology development.</a:t>
            </a:r>
          </a:p>
          <a:p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746" y="907485"/>
            <a:ext cx="1896888" cy="60973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Challenges: </a:t>
            </a:r>
            <a:endParaRPr lang="en-US" sz="20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08" y="46248"/>
            <a:ext cx="8580185" cy="60973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Agriculture Objectives and Challenges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3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griculture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941" y="1041991"/>
            <a:ext cx="8024117" cy="31578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Optimization via monitoring and control via collection of high </a:t>
            </a:r>
            <a:r>
              <a:rPr lang="en-US" sz="2000" dirty="0" smtClean="0"/>
              <a:t>amount of data, collected by smart agriculture sensors, </a:t>
            </a:r>
            <a:r>
              <a:rPr lang="en-US" sz="2000" dirty="0"/>
              <a:t>e.g. weather conditions, soil quality, crop’s growth progress or cattle’s health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Better </a:t>
            </a:r>
            <a:r>
              <a:rPr lang="en-US" sz="2000" dirty="0"/>
              <a:t>control over the internal processes and, as a result, lower production </a:t>
            </a:r>
            <a:r>
              <a:rPr lang="en-US" sz="2000" dirty="0" smtClean="0"/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management and waste reduction thanks to the increased control over the </a:t>
            </a:r>
            <a:r>
              <a:rPr lang="en-US" sz="2000" dirty="0" smtClean="0"/>
              <a:t>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business efficiency through process </a:t>
            </a:r>
            <a:r>
              <a:rPr lang="en-US" sz="2000" dirty="0" smtClean="0"/>
              <a:t>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Achieve enhanced </a:t>
            </a:r>
            <a:r>
              <a:rPr lang="en-US" sz="2000" dirty="0"/>
              <a:t>product quality and volumes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97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Agriculture applications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08" y="756182"/>
            <a:ext cx="7386347" cy="3416320"/>
          </a:xfrm>
          <a:prstGeom prst="rect">
            <a:avLst/>
          </a:prstGeom>
          <a:solidFill>
            <a:srgbClr val="D1F3D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IoT</a:t>
            </a:r>
            <a:r>
              <a:rPr lang="en-US" b="1" dirty="0"/>
              <a:t> Use Cases in </a:t>
            </a:r>
            <a:r>
              <a:rPr lang="en-US" b="1" dirty="0" smtClean="0"/>
              <a:t>Agriculture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of Climate </a:t>
            </a:r>
            <a:r>
              <a:rPr lang="en-US" dirty="0" smtClean="0"/>
              <a:t>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Greenhouse Automation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Crop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Cattle Monitoring and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End-to-End Farm Management </a:t>
            </a:r>
            <a:r>
              <a:rPr lang="en-US" dirty="0" smtClean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irrigation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Precision agriculture and field 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Measure soil moisture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Measure nitrogen content in the soil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9" y="3956363"/>
            <a:ext cx="7386346" cy="226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Landscape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648" t="26471" r="48333" b="10543"/>
          <a:stretch/>
        </p:blipFill>
        <p:spPr>
          <a:xfrm>
            <a:off x="774551" y="867486"/>
            <a:ext cx="8001306" cy="5694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8" y="2848523"/>
            <a:ext cx="1219843" cy="104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Major building blocks for an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platform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52" y="917466"/>
            <a:ext cx="7792688" cy="56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Smart Ecosystem?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108" y="1239228"/>
            <a:ext cx="7977909" cy="2554545"/>
          </a:xfrm>
          <a:prstGeom prst="rect">
            <a:avLst/>
          </a:prstGeom>
          <a:solidFill>
            <a:srgbClr val="C1FFD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sz="2000" dirty="0"/>
              <a:t>A </a:t>
            </a:r>
            <a:r>
              <a:rPr lang="en-US" sz="2000" dirty="0" smtClean="0"/>
              <a:t>Smart ecosystem </a:t>
            </a:r>
            <a:r>
              <a:rPr lang="en-US" sz="2000" dirty="0"/>
              <a:t>is an interdependent group of enterprises, people and/or things that share </a:t>
            </a:r>
            <a:r>
              <a:rPr lang="en-US" sz="2000" dirty="0" smtClean="0"/>
              <a:t>standardized </a:t>
            </a:r>
            <a:r>
              <a:rPr lang="en-US" sz="2000" dirty="0"/>
              <a:t>digital platforms for a mutually beneficial </a:t>
            </a:r>
            <a:r>
              <a:rPr lang="en-US" sz="2000" dirty="0" smtClean="0"/>
              <a:t>purpose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Digital </a:t>
            </a:r>
            <a:r>
              <a:rPr lang="en-US" sz="2000" dirty="0"/>
              <a:t>ecosystems enable you to interact with customers, partners, adjacent industries ‒ and even your competition</a:t>
            </a:r>
            <a:r>
              <a:rPr lang="en-US" sz="2000" dirty="0" smtClean="0"/>
              <a:t>.”</a:t>
            </a:r>
          </a:p>
          <a:p>
            <a:pPr lvl="1"/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9" y="3387436"/>
            <a:ext cx="7977909" cy="34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if - Copy">
  <a:themeElements>
    <a:clrScheme name="Expresso_Color">
      <a:dk1>
        <a:srgbClr val="000000"/>
      </a:dk1>
      <a:lt1>
        <a:sysClr val="window" lastClr="FFFFFF"/>
      </a:lt1>
      <a:dk2>
        <a:srgbClr val="8783D8"/>
      </a:dk2>
      <a:lt2>
        <a:srgbClr val="494543"/>
      </a:lt2>
      <a:accent1>
        <a:srgbClr val="736FA1"/>
      </a:accent1>
      <a:accent2>
        <a:srgbClr val="623C1B"/>
      </a:accent2>
      <a:accent3>
        <a:srgbClr val="D4B400"/>
      </a:accent3>
      <a:accent4>
        <a:srgbClr val="E59AAA"/>
      </a:accent4>
      <a:accent5>
        <a:srgbClr val="CD7A31"/>
      </a:accent5>
      <a:accent6>
        <a:srgbClr val="373232"/>
      </a:accent6>
      <a:hlink>
        <a:srgbClr val="0000FF"/>
      </a:hlink>
      <a:folHlink>
        <a:srgbClr val="800080"/>
      </a:folHlink>
    </a:clrScheme>
    <a:fontScheme name="Expresso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if - Cop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presso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aif - Copy">
  <a:themeElements>
    <a:clrScheme name="Expresso_Color">
      <a:dk1>
        <a:srgbClr val="000000"/>
      </a:dk1>
      <a:lt1>
        <a:sysClr val="window" lastClr="FFFFFF"/>
      </a:lt1>
      <a:dk2>
        <a:srgbClr val="8783D8"/>
      </a:dk2>
      <a:lt2>
        <a:srgbClr val="494543"/>
      </a:lt2>
      <a:accent1>
        <a:srgbClr val="736FA1"/>
      </a:accent1>
      <a:accent2>
        <a:srgbClr val="623C1B"/>
      </a:accent2>
      <a:accent3>
        <a:srgbClr val="D4B400"/>
      </a:accent3>
      <a:accent4>
        <a:srgbClr val="E59AAA"/>
      </a:accent4>
      <a:accent5>
        <a:srgbClr val="CD7A31"/>
      </a:accent5>
      <a:accent6>
        <a:srgbClr val="373232"/>
      </a:accent6>
      <a:hlink>
        <a:srgbClr val="0000FF"/>
      </a:hlink>
      <a:folHlink>
        <a:srgbClr val="800080"/>
      </a:folHlink>
    </a:clrScheme>
    <a:fontScheme name="Expresso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Saif</Template>
  <TotalTime>81778</TotalTime>
  <Words>475</Words>
  <Application>Microsoft Office PowerPoint</Application>
  <PresentationFormat>On-screen Show (4:3)</PresentationFormat>
  <Paragraphs>118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 2</vt:lpstr>
      <vt:lpstr>Saif - Copy</vt:lpstr>
      <vt:lpstr>1_Saif - Copy</vt:lpstr>
      <vt:lpstr>2_Saif - Copy</vt:lpstr>
      <vt:lpstr>Management of Digital Ecosystem for Smart Agriculture</vt:lpstr>
      <vt:lpstr>Agenda</vt:lpstr>
      <vt:lpstr>Smart Agriculture Objectives and Challenges</vt:lpstr>
      <vt:lpstr>Smart Agriculture Objectives and Challenges</vt:lpstr>
      <vt:lpstr>Why Smart Agriculture ? </vt:lpstr>
      <vt:lpstr>Smart Agriculture applications</vt:lpstr>
      <vt:lpstr>IoT Technical Landscape </vt:lpstr>
      <vt:lpstr>The Major building blocks for an IoT platform</vt:lpstr>
      <vt:lpstr>What is a Smart Ecosystem?</vt:lpstr>
      <vt:lpstr>Ecosystem Elements</vt:lpstr>
      <vt:lpstr>Ecosystem Elements</vt:lpstr>
      <vt:lpstr>Technical and Business Products</vt:lpstr>
      <vt:lpstr>https://vimeo.com/256785262 https://www.tmforum.org/curatefx/using-curatefx/ </vt:lpstr>
      <vt:lpstr>Ecosystem Management Software Tool</vt:lpstr>
      <vt:lpstr>Ecosystem Management Software Tool</vt:lpstr>
      <vt:lpstr>Ecosystem Management Software Tool</vt:lpstr>
      <vt:lpstr>Ecosystem Management Software Tool</vt:lpstr>
      <vt:lpstr>Ecosystem Management Software Tool</vt:lpstr>
      <vt:lpstr>Ecosystem Management Software Tool</vt:lpstr>
      <vt:lpstr>Thanks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32:  All fonts are in Arial  Department: font 20</dc:title>
  <dc:creator>Michel A. Hebert</dc:creator>
  <cp:lastModifiedBy>Tarig Mohammed Hassan Khalil</cp:lastModifiedBy>
  <cp:revision>6462</cp:revision>
  <cp:lastPrinted>2013-10-28T12:07:34Z</cp:lastPrinted>
  <dcterms:created xsi:type="dcterms:W3CDTF">2011-02-03T13:00:32Z</dcterms:created>
  <dcterms:modified xsi:type="dcterms:W3CDTF">2018-09-23T09:39:36Z</dcterms:modified>
</cp:coreProperties>
</file>